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</p:sldIdLst>
  <p:sldSz cy="5143500" cx="9144000"/>
  <p:notesSz cx="6858000" cy="9144000"/>
  <p:embeddedFontLst>
    <p:embeddedFont>
      <p:font typeface="Average"/>
      <p:regular r:id="rId136"/>
    </p:embeddedFont>
    <p:embeddedFont>
      <p:font typeface="Oswald"/>
      <p:regular r:id="rId137"/>
      <p:bold r:id="rId1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8" Type="http://schemas.openxmlformats.org/officeDocument/2006/relationships/font" Target="fonts/Oswald-bold.fntdata"/><Relationship Id="rId137" Type="http://schemas.openxmlformats.org/officeDocument/2006/relationships/font" Target="fonts/Oswald-regular.fntdata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font" Target="fonts/Average-regular.fntdata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3592f4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3592f4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3366fe83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3366fe83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 aplica também ao 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 jeito mais visual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3366fe83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3366fe83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lembra do pull do início, é um pull inverso, a gente cria uma tentativa de pull pro master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recomendo essa, explico mais tarde por conta do workflow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1391a713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1391a713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1391a713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1391a713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tem duas branchs depois do push</a:t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1391a713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1391a713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amarelo (é do gitlab, a master é a default e a branch protegida do projeto)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azul eu acabei de criar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merge request (pull request)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o compare (pra ti ver o que tem de diferente nas branchs)</a:t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1391a713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1391a713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1391a713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1391a713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1391a713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1391a713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eu errei ali na hora de fechar a função</a:t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1391a713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1391a713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1391a713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1391a713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3592f4c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3592f4c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1391a713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1391a713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1391a713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1391a713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 comentar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gerar uma discussão (o autor vai receber automaticamente)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aceitar o merge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ver exatamente o que foi mudado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 assignar que fez o code review</a:t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1391a713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1391a713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 que tem um erro, não fecharam(ei) a função</a:t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1391a713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1391a713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1391a713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1391a713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segue o fluxo normal</a:t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1391a713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1391a713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1391a7135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1391a7135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 tá certo</a:t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1391a713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1391a713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1391a713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1391a713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1391a713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1391a713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mostra quem deu merge e tudo mais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3592f4cc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3592f4c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1391a7135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1391a7135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apagou porque eu escolhi pra apagar</a:t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133592f4cc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133592f4cc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71695372b2a900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71695372b2a900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já sabem o básico?</a:t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13501c536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13501c536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1391a713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11391a713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linear centralizado é o nosso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feature branch vou falar maisum pouco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gitflow gira em torno de release branchs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forking flow é MUITO utilizado em projetos open source</a:t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13366fe83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13366fe83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3501c536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3501c536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3366fe83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3366fe83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acontece quando a gente precisa desenvolver outra história?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dá outros commits no trunk, deixando a história bagunaçada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dando margem pra erros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erroneamente chamado teste de integração</a:t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3366fe83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13366fe83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esquecer de colocar as tracks / colocar track errada influencia no code review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selenium tretoso, lembram dos alerts da cadis?</a:t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3366fe83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3366fe83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8eb3c0a24d2089d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8eb3c0a24d2089d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13366fe83d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13366fe83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acontece quando a gente precisa desenvolver outra história?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meio porque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merge accept conta como um commit no trunk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pull request a gente pode comentar sobre o que a pessoa fez, sem afetar o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 centralizado e mais transparente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tem como automatizar o selenium</a:t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3366fe83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3366fe83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resolvemos alguma coisa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integração contínua e selenium automatizado (futuro)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histórico bagunçado é um ponto de vista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8eb3c0a24d2089d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8eb3c0a24d2089d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8eb3c0a24d2089d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8eb3c0a24d2089d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8eb3c0a24d2089d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8eb3c0a24d2089d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1695372b2a900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1695372b2a900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1695372b2a9003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1695372b2a900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1695372b2a9003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1695372b2a9003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591b05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591b05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695372b2a900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695372b2a900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1695372b2a900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1695372b2a900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1695372b2a9003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1695372b2a9003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1695372b2a9003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1695372b2a9003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ddcd7829d49c9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ddcd7829d49c9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ddcd7829d49c94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ddcd7829d49c9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ali no verde, só colocar o /var/www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ddcd7829d49c9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ddcd7829d49c9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8eb3c0a24d2089d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8eb3c0a24d2089d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verde checa se tá setado pro /var/www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33592f4cc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3592f4cc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1695372b2a900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1695372b2a900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3592f4cc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3592f4cc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3366fe83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3366fe83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695372b2a900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1695372b2a900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8eb3c0a24d2089d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8eb3c0a24d2089d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verde é a mesangem de commit, tipo no svn (e n precisa de identificação, pq já tá identificado no commit)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amarelo seleciona os arquivos que tu quer mandar nesse commit (os arquivos que eu mexi codando na história, por exemplo)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commit and push salva as alterações e manda pro servidor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commit só salva as alterações localmente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8eb3c0a24d2089d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8eb3c0a24d2089d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8eb3c0a24d2089d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8eb3c0a24d2089d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1695372b2a9003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1695372b2a900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8eb3c0a24d2089d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8eb3c0a24d2089d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dizendo que tem uma coisa pra mandar (seta pra cima e o número um)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8eb3c0a24d2089d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8eb3c0a24d2089d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loga e vai aparecer quais commits tu mandou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1695372b2a9003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1695372b2a9003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1695372b2a9003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1695372b2a9003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sempre, SEMPRE pull antes de qualquer coisa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até de respirar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3592f4cc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3592f4cc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1695372b2a9003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1695372b2a9003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deu pull, mas mexeram no que tu tava mexendo.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o que é um conflito?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71695372b2a9003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71695372b2a9003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eclipse mostra o conflito assim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1695372b2a9003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1695372b2a9003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gente sabe onde tá, é uma forma de deixar o repositório limpo, desde o último commit, mas sem perder as modificações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1695372b2a9003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1695372b2a9003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1695372b2a9003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1695372b2a9003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8eb3c0a24d2089d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8eb3c0a24d2089d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8eb3c0a24d2089d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68eb3c0a24d2089d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pode colocar um texto pra lembrar quais modificações eram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8eb3c0a24d2089d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68eb3c0a24d2089d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8eb3c0a24d2089d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8eb3c0a24d2089d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8eb3c0a24d2089d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8eb3c0a24d2089d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WIP (work in progress)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 cê colocou um texto na hora de criar o stash, vai aparecer aqui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3592f4cc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3592f4cc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68eb3c0a24d2089d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68eb3c0a24d2089d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vai jogar as alterações de volta, e vai dar conflito (de novo)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3592f4cc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33592f4cc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3592f4cc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3592f4cc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3592f4cc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33592f4cc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bolinha vermelha são os arquivos que deram conflito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amarelo é o que tá no HEAD (o que veio do servidor, e agora é o atual no projeto)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verde é o que tá no stash (o que tu tava trabalhando)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ai escolhe, mantém ou um ou outra modificação, ou ambas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decidi manter ambas, ai apaguei as setas, concertei os erros de sintaxe que surgiram, e voilá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bolinha vermelha ainda vai ficar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8eb3c0a24d2089d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8eb3c0a24d2089d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vai sumir a bola vermelha e ficar o asteristico preto no lugar, mas só trabalhar normal próximo commit some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8eb3c0a24d2089d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8eb3c0a24d2089d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68eb3c0a24d2089d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68eb3c0a24d2089d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8eb3c0a24d2089d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8eb3c0a24d2089d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8eb3c0a24d2089d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8eb3c0a24d2089d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nasceu como um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é mais que isso, é (praticamente) um gerenciador de projetos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8eb3c0a24d2089d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8eb3c0a24d2089d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1695372b2a900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1695372b2a900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1695372b2a900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71695372b2a900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366fe83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3366fe83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vais receber um email, e depois confirma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depois que cadastrou e clicou no link de confirmação, só se colocar no grupo da ait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pq um grupo?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1695372b2a900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1695372b2a900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organização no github (muitas empresas trabalham assim)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 é um grupo?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agrupar projetos sob um nome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noção de que os projetos são do time, ao invés do usuário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facilitar git flow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33c360bfc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33c360bfc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33c360bfc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33c360bfc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8eb3c0a24d2089d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8eb3c0a24d2089d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3366fe83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3366fe83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entra com o usuário ait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senha coyoteait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68eb3c0a24d2089d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68eb3c0a24d2089d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68eb3c0a24d2089d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68eb3c0a24d2089d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8eb3c0a24d2089d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8eb3c0a24d2089d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mostra todos os projetos da organização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32b7a3fb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32b7a3fb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8eb3c0a24d2089d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8eb3c0a24d2089d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8eb3c0a24d2089d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68eb3c0a24d2089d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68eb3c0a24d2089d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68eb3c0a24d2089d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6aee485fbfe8caf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6aee485fbfe8caf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33592f4cc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33592f4cc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1695372b2a9003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1695372b2a9003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71695372b2a9003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71695372b2a9003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1695372b2a9003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1695372b2a9003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tÔ trabalhando em algo, quero trabalhar em outra coisa, só que quero começar de um ponto em que o projeto tava limpo.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3366fe83d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3366fe83d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1341c760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1341c760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1695372b2a900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1695372b2a900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3366fe83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3366fe83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branch tem um commit pai, um merge tem dois commits pais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1341c760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1341c760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341c760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1341c760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341c760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1341c760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3366fe83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3366fe83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1391a713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1391a71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1391a713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1391a713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391a713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1391a713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primeiro push é um poquinho diferente, mas n interfere em nada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esse push que seta o “remoto” padrão da branch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que nada mais é o endereço do servidor de onde ele pega e pra onde ele manda</a:t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1391a713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1391a713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3366fe83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3366fe83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1695372b2a900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1695372b2a900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1341c760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1341c760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 pull trabalhou mais de 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exemplo tu trabalhou em outro pc e deu push, agora quer aquele trabalho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só pegar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1341c760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1341c760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1341c760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1341c760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commit ou stash e checkout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1341c760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1341c760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341c760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1341c760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fazer? tá na hora de integrar ao ramo principal :)</a:t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3366fe83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3366fe83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a gente tem duas formas de fazer isso (que eu conheça)</a:t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13366fe83d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13366fe83d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3366fe83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3366fe83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branch tem um commit pai, um merge tem dois commits pais</a:t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3501c536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3501c536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3501c536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3501c536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48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5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4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54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5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60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46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57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5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41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1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merkkp@gmail.com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jp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jpg"/><Relationship Id="rId4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.jpg"/><Relationship Id="rId4" Type="http://schemas.openxmlformats.org/officeDocument/2006/relationships/image" Target="../media/image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7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7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4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8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 astronomia.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1500"/>
            <a:ext cx="9144000" cy="40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1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pelo gitlab </a:t>
            </a:r>
            <a:r>
              <a:rPr lang="pt-BR">
                <a:solidFill>
                  <a:srgbClr val="999999"/>
                </a:solidFill>
              </a:rPr>
              <a:t>(como eu prefiro :p)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</a:rPr>
              <a:t>pull request </a:t>
            </a:r>
            <a:r>
              <a:rPr lang="pt-BR">
                <a:solidFill>
                  <a:srgbClr val="93C47D"/>
                </a:solidFill>
              </a:rPr>
              <a:t>(merge request)</a:t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674" name="Google Shape;674;p1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misturando uma branch, de forma mais visual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1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um </a:t>
            </a:r>
            <a:r>
              <a:rPr lang="pt-BR">
                <a:solidFill>
                  <a:srgbClr val="B7B7B7"/>
                </a:solidFill>
              </a:rPr>
              <a:t>(</a:t>
            </a:r>
            <a:r>
              <a:rPr lang="pt-BR">
                <a:solidFill>
                  <a:srgbClr val="00FF00"/>
                </a:solidFill>
              </a:rPr>
              <a:t>pull </a:t>
            </a:r>
            <a:r>
              <a:rPr lang="pt-BR">
                <a:solidFill>
                  <a:srgbClr val="999999"/>
                </a:solidFill>
              </a:rPr>
              <a:t>|</a:t>
            </a:r>
            <a:r>
              <a:rPr lang="pt-BR"/>
              <a:t> </a:t>
            </a:r>
            <a:r>
              <a:rPr lang="pt-BR">
                <a:solidFill>
                  <a:srgbClr val="00FF00"/>
                </a:solidFill>
              </a:rPr>
              <a:t>merge</a:t>
            </a:r>
            <a:r>
              <a:rPr lang="pt-BR">
                <a:solidFill>
                  <a:srgbClr val="999999"/>
                </a:solidFill>
              </a:rPr>
              <a:t>)</a:t>
            </a:r>
            <a:r>
              <a:rPr lang="pt-BR"/>
              <a:t> request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115"/>
          <p:cNvPicPr preferRelativeResize="0"/>
          <p:nvPr/>
        </p:nvPicPr>
        <p:blipFill rotWithShape="1">
          <a:blip r:embed="rId3">
            <a:alphaModFix/>
          </a:blip>
          <a:srcRect b="0" l="0" r="0" t="19801"/>
          <a:stretch/>
        </p:blipFill>
        <p:spPr>
          <a:xfrm>
            <a:off x="0" y="510174"/>
            <a:ext cx="9144001" cy="41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15"/>
          <p:cNvSpPr/>
          <p:nvPr/>
        </p:nvSpPr>
        <p:spPr>
          <a:xfrm>
            <a:off x="3476950" y="3153250"/>
            <a:ext cx="599400" cy="2997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116"/>
          <p:cNvPicPr preferRelativeResize="0"/>
          <p:nvPr/>
        </p:nvPicPr>
        <p:blipFill rotWithShape="1">
          <a:blip r:embed="rId3">
            <a:alphaModFix/>
          </a:blip>
          <a:srcRect b="0" l="0" r="0" t="19562"/>
          <a:stretch/>
        </p:blipFill>
        <p:spPr>
          <a:xfrm>
            <a:off x="0" y="504187"/>
            <a:ext cx="9144001" cy="41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16"/>
          <p:cNvSpPr/>
          <p:nvPr/>
        </p:nvSpPr>
        <p:spPr>
          <a:xfrm>
            <a:off x="1510675" y="2146125"/>
            <a:ext cx="1342800" cy="2637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116"/>
          <p:cNvSpPr/>
          <p:nvPr/>
        </p:nvSpPr>
        <p:spPr>
          <a:xfrm>
            <a:off x="1450725" y="1702500"/>
            <a:ext cx="1810500" cy="359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116"/>
          <p:cNvSpPr/>
          <p:nvPr/>
        </p:nvSpPr>
        <p:spPr>
          <a:xfrm>
            <a:off x="6774075" y="1702500"/>
            <a:ext cx="1894200" cy="44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117"/>
          <p:cNvPicPr preferRelativeResize="0"/>
          <p:nvPr/>
        </p:nvPicPr>
        <p:blipFill rotWithShape="1">
          <a:blip r:embed="rId3">
            <a:alphaModFix/>
          </a:blip>
          <a:srcRect b="5686" l="0" r="0" t="19680"/>
          <a:stretch/>
        </p:blipFill>
        <p:spPr>
          <a:xfrm>
            <a:off x="0" y="653425"/>
            <a:ext cx="9144001" cy="383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18"/>
          <p:cNvPicPr preferRelativeResize="0"/>
          <p:nvPr/>
        </p:nvPicPr>
        <p:blipFill rotWithShape="1">
          <a:blip r:embed="rId3">
            <a:alphaModFix/>
          </a:blip>
          <a:srcRect b="6040" l="0" r="0" t="19565"/>
          <a:stretch/>
        </p:blipFill>
        <p:spPr>
          <a:xfrm>
            <a:off x="0" y="659425"/>
            <a:ext cx="9144001" cy="38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119"/>
          <p:cNvPicPr preferRelativeResize="0"/>
          <p:nvPr/>
        </p:nvPicPr>
        <p:blipFill rotWithShape="1">
          <a:blip r:embed="rId3">
            <a:alphaModFix/>
          </a:blip>
          <a:srcRect b="6507" l="0" r="0" t="19801"/>
          <a:stretch/>
        </p:blipFill>
        <p:spPr>
          <a:xfrm>
            <a:off x="0" y="677400"/>
            <a:ext cx="9144001" cy="37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119"/>
          <p:cNvSpPr/>
          <p:nvPr/>
        </p:nvSpPr>
        <p:spPr>
          <a:xfrm>
            <a:off x="1558625" y="3309100"/>
            <a:ext cx="3896700" cy="1211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aceitando um pull request</a:t>
            </a:r>
            <a:endParaRPr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121"/>
          <p:cNvPicPr preferRelativeResize="0"/>
          <p:nvPr/>
        </p:nvPicPr>
        <p:blipFill rotWithShape="1">
          <a:blip r:embed="rId3">
            <a:alphaModFix/>
          </a:blip>
          <a:srcRect b="0" l="0" r="0" t="19801"/>
          <a:stretch/>
        </p:blipFill>
        <p:spPr>
          <a:xfrm>
            <a:off x="0" y="510174"/>
            <a:ext cx="9144001" cy="41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21"/>
          <p:cNvSpPr/>
          <p:nvPr/>
        </p:nvSpPr>
        <p:spPr>
          <a:xfrm>
            <a:off x="131875" y="3632825"/>
            <a:ext cx="1342800" cy="263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porém, não é só isso!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122"/>
          <p:cNvPicPr preferRelativeResize="0"/>
          <p:nvPr/>
        </p:nvPicPr>
        <p:blipFill rotWithShape="1">
          <a:blip r:embed="rId3">
            <a:alphaModFix/>
          </a:blip>
          <a:srcRect b="0" l="0" r="0" t="19335"/>
          <a:stretch/>
        </p:blipFill>
        <p:spPr>
          <a:xfrm>
            <a:off x="0" y="498187"/>
            <a:ext cx="9144001" cy="414712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122"/>
          <p:cNvSpPr/>
          <p:nvPr/>
        </p:nvSpPr>
        <p:spPr>
          <a:xfrm>
            <a:off x="1522675" y="1726500"/>
            <a:ext cx="2158200" cy="3837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123"/>
          <p:cNvPicPr preferRelativeResize="0"/>
          <p:nvPr/>
        </p:nvPicPr>
        <p:blipFill rotWithShape="1">
          <a:blip r:embed="rId3">
            <a:alphaModFix/>
          </a:blip>
          <a:srcRect b="0" l="0" r="0" t="19801"/>
          <a:stretch/>
        </p:blipFill>
        <p:spPr>
          <a:xfrm>
            <a:off x="0" y="510174"/>
            <a:ext cx="9144001" cy="41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23"/>
          <p:cNvSpPr/>
          <p:nvPr/>
        </p:nvSpPr>
        <p:spPr>
          <a:xfrm>
            <a:off x="3117275" y="2781575"/>
            <a:ext cx="827400" cy="383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124"/>
          <p:cNvPicPr preferRelativeResize="0"/>
          <p:nvPr/>
        </p:nvPicPr>
        <p:blipFill rotWithShape="1">
          <a:blip r:embed="rId3">
            <a:alphaModFix/>
          </a:blip>
          <a:srcRect b="0" l="0" r="0" t="21433"/>
          <a:stretch/>
        </p:blipFill>
        <p:spPr>
          <a:xfrm>
            <a:off x="0" y="552137"/>
            <a:ext cx="9144001" cy="40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2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corrigindo um pull request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6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</a:rPr>
              <a:t>git commit &amp;&amp; git push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748" name="Google Shape;748;p126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sério, só isso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127"/>
          <p:cNvPicPr preferRelativeResize="0"/>
          <p:nvPr/>
        </p:nvPicPr>
        <p:blipFill rotWithShape="1">
          <a:blip r:embed="rId3">
            <a:alphaModFix/>
          </a:blip>
          <a:srcRect b="0" l="0" r="0" t="19801"/>
          <a:stretch/>
        </p:blipFill>
        <p:spPr>
          <a:xfrm>
            <a:off x="0" y="510174"/>
            <a:ext cx="9144001" cy="41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27"/>
          <p:cNvSpPr/>
          <p:nvPr/>
        </p:nvSpPr>
        <p:spPr>
          <a:xfrm>
            <a:off x="2385925" y="2853500"/>
            <a:ext cx="827400" cy="467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28"/>
          <p:cNvPicPr preferRelativeResize="0"/>
          <p:nvPr/>
        </p:nvPicPr>
        <p:blipFill rotWithShape="1">
          <a:blip r:embed="rId3">
            <a:alphaModFix/>
          </a:blip>
          <a:srcRect b="0" l="0" r="0" t="19562"/>
          <a:stretch/>
        </p:blipFill>
        <p:spPr>
          <a:xfrm>
            <a:off x="0" y="504187"/>
            <a:ext cx="9144001" cy="41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2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aceitando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30"/>
          <p:cNvPicPr preferRelativeResize="0"/>
          <p:nvPr/>
        </p:nvPicPr>
        <p:blipFill rotWithShape="1">
          <a:blip r:embed="rId3">
            <a:alphaModFix/>
          </a:blip>
          <a:srcRect b="0" l="0" r="0" t="20031"/>
          <a:stretch/>
        </p:blipFill>
        <p:spPr>
          <a:xfrm>
            <a:off x="0" y="467574"/>
            <a:ext cx="9144001" cy="41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31"/>
          <p:cNvPicPr preferRelativeResize="0"/>
          <p:nvPr/>
        </p:nvPicPr>
        <p:blipFill rotWithShape="1">
          <a:blip r:embed="rId3">
            <a:alphaModFix/>
          </a:blip>
          <a:srcRect b="0" l="0" r="0" t="19801"/>
          <a:stretch/>
        </p:blipFill>
        <p:spPr>
          <a:xfrm>
            <a:off x="0" y="510174"/>
            <a:ext cx="9144001" cy="41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também é uma ferramenta de colaboração.</a:t>
            </a:r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132"/>
          <p:cNvPicPr preferRelativeResize="0"/>
          <p:nvPr/>
        </p:nvPicPr>
        <p:blipFill rotWithShape="1">
          <a:blip r:embed="rId3">
            <a:alphaModFix/>
          </a:blip>
          <a:srcRect b="0" l="0" r="0" t="20267"/>
          <a:stretch/>
        </p:blipFill>
        <p:spPr>
          <a:xfrm>
            <a:off x="0" y="522162"/>
            <a:ext cx="9144001" cy="409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133"/>
          <p:cNvPicPr preferRelativeResize="0"/>
          <p:nvPr/>
        </p:nvPicPr>
        <p:blipFill rotWithShape="1">
          <a:blip r:embed="rId3">
            <a:alphaModFix/>
          </a:blip>
          <a:srcRect b="0" l="0" r="25003" t="0"/>
          <a:stretch/>
        </p:blipFill>
        <p:spPr>
          <a:xfrm>
            <a:off x="2436225" y="1711025"/>
            <a:ext cx="4271551" cy="17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33"/>
          <p:cNvPicPr preferRelativeResize="0"/>
          <p:nvPr/>
        </p:nvPicPr>
        <p:blipFill rotWithShape="1">
          <a:blip r:embed="rId3">
            <a:alphaModFix/>
          </a:blip>
          <a:srcRect b="0" l="0" r="74299" t="0"/>
          <a:stretch/>
        </p:blipFill>
        <p:spPr>
          <a:xfrm>
            <a:off x="3840088" y="1711025"/>
            <a:ext cx="1463825" cy="17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33"/>
          <p:cNvPicPr preferRelativeResize="0"/>
          <p:nvPr/>
        </p:nvPicPr>
        <p:blipFill rotWithShape="1">
          <a:blip r:embed="rId3">
            <a:alphaModFix/>
          </a:blip>
          <a:srcRect b="0" l="0" r="74299" t="0"/>
          <a:stretch/>
        </p:blipFill>
        <p:spPr>
          <a:xfrm>
            <a:off x="5243950" y="1711025"/>
            <a:ext cx="1463825" cy="17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3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workflow</a:t>
            </a:r>
            <a:endParaRPr/>
          </a:p>
        </p:txBody>
      </p:sp>
      <p:sp>
        <p:nvSpPr>
          <p:cNvPr id="792" name="Google Shape;792;p13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o fluxo (8)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35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workflow é o fluxo de desenvolvimento.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3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workflows</a:t>
            </a:r>
            <a:endParaRPr/>
          </a:p>
        </p:txBody>
      </p:sp>
      <p:sp>
        <p:nvSpPr>
          <p:cNvPr id="803" name="Google Shape;803;p136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 git</a:t>
            </a:r>
            <a:endParaRPr/>
          </a:p>
        </p:txBody>
      </p:sp>
      <p:sp>
        <p:nvSpPr>
          <p:cNvPr id="804" name="Google Shape;804;p13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linear centralized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feature branch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gitflow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forking 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...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3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nosso fluxo</a:t>
            </a:r>
            <a:endParaRPr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3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pt-BR"/>
              <a:t>centralizado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pt-BR"/>
              <a:t>integração contínua (sem builds)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pt-BR"/>
              <a:t>linear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39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codar (certa) história </a:t>
            </a:r>
            <a:r>
              <a:rPr baseline="30000" lang="pt-BR" sz="2800">
                <a:solidFill>
                  <a:srgbClr val="FF0000"/>
                </a:solidFill>
              </a:rPr>
              <a:t>colocando as tracks</a:t>
            </a:r>
            <a:r>
              <a:rPr lang="pt-BR" sz="2800">
                <a:solidFill>
                  <a:srgbClr val="434343"/>
                </a:solidFill>
              </a:rPr>
              <a:t> &gt;&gt; [</a:t>
            </a:r>
            <a:r>
              <a:rPr lang="pt-BR" sz="2800">
                <a:solidFill>
                  <a:srgbClr val="BF9000"/>
                </a:solidFill>
              </a:rPr>
              <a:t>commit </a:t>
            </a:r>
            <a:r>
              <a:rPr lang="pt-BR" sz="2800"/>
              <a:t>(no “trunk”)</a:t>
            </a:r>
            <a:r>
              <a:rPr lang="pt-BR" sz="2800">
                <a:solidFill>
                  <a:srgbClr val="434343"/>
                </a:solidFill>
              </a:rPr>
              <a:t>] &gt;&gt;</a:t>
            </a:r>
            <a:endParaRPr sz="2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434343"/>
                </a:solidFill>
              </a:rPr>
              <a:t>teste manual de funcionalidade</a:t>
            </a:r>
            <a:r>
              <a:rPr lang="pt-BR" sz="2800">
                <a:solidFill>
                  <a:srgbClr val="3C78D8"/>
                </a:solidFill>
              </a:rPr>
              <a:t> </a:t>
            </a:r>
            <a:r>
              <a:rPr baseline="30000" lang="pt-BR" sz="2800">
                <a:solidFill>
                  <a:srgbClr val="3C78D8"/>
                </a:solidFill>
              </a:rPr>
              <a:t>usando o card</a:t>
            </a:r>
            <a:r>
              <a:rPr lang="pt-BR" sz="2800">
                <a:solidFill>
                  <a:srgbClr val="3C78D8"/>
                </a:solidFill>
              </a:rPr>
              <a:t> </a:t>
            </a:r>
            <a:r>
              <a:rPr lang="pt-BR" sz="2800"/>
              <a:t>&gt;&gt;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434343"/>
                </a:solidFill>
              </a:rPr>
              <a:t>revisão de código </a:t>
            </a:r>
            <a:r>
              <a:rPr baseline="30000" lang="pt-BR" sz="2800">
                <a:solidFill>
                  <a:srgbClr val="FF0000"/>
                </a:solidFill>
              </a:rPr>
              <a:t>procurando as tracks</a:t>
            </a:r>
            <a:r>
              <a:rPr baseline="30000" lang="pt-BR" sz="2800">
                <a:solidFill>
                  <a:srgbClr val="434343"/>
                </a:solidFill>
              </a:rPr>
              <a:t> </a:t>
            </a:r>
            <a:r>
              <a:rPr lang="pt-BR" sz="2800"/>
              <a:t>&gt;&gt; (</a:t>
            </a:r>
            <a:r>
              <a:rPr lang="pt-BR" sz="2800">
                <a:solidFill>
                  <a:srgbClr val="A61C00"/>
                </a:solidFill>
              </a:rPr>
              <a:t>falhou</a:t>
            </a:r>
            <a:r>
              <a:rPr lang="pt-BR" sz="2800"/>
              <a:t>) &gt;&gt;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adequação ao padrão &gt;&gt; [</a:t>
            </a:r>
            <a:r>
              <a:rPr lang="pt-BR" sz="2800">
                <a:solidFill>
                  <a:srgbClr val="BF9000"/>
                </a:solidFill>
              </a:rPr>
              <a:t>commit </a:t>
            </a:r>
            <a:r>
              <a:rPr lang="pt-BR" sz="2800"/>
              <a:t>(no “trunk”)] &gt;&gt;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revisão de código (</a:t>
            </a:r>
            <a:r>
              <a:rPr lang="pt-BR" sz="2800">
                <a:solidFill>
                  <a:srgbClr val="38761D"/>
                </a:solidFill>
              </a:rPr>
              <a:t>passou</a:t>
            </a:r>
            <a:r>
              <a:rPr lang="pt-BR" sz="2800"/>
              <a:t>) &gt;&gt; [</a:t>
            </a:r>
            <a:r>
              <a:rPr lang="pt-BR" sz="2800">
                <a:solidFill>
                  <a:srgbClr val="BF9000"/>
                </a:solidFill>
              </a:rPr>
              <a:t>commit </a:t>
            </a:r>
            <a:r>
              <a:rPr lang="pt-BR" sz="2800">
                <a:solidFill>
                  <a:srgbClr val="434343"/>
                </a:solidFill>
              </a:rPr>
              <a:t>(no “trunk”)</a:t>
            </a:r>
            <a:r>
              <a:rPr lang="pt-BR" sz="2800"/>
              <a:t>] &gt;&gt;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teste </a:t>
            </a:r>
            <a:r>
              <a:rPr lang="pt-BR" sz="2800" strike="sngStrike">
                <a:solidFill>
                  <a:srgbClr val="FF0000"/>
                </a:solidFill>
              </a:rPr>
              <a:t>meio</a:t>
            </a:r>
            <a:r>
              <a:rPr lang="pt-BR" sz="2800"/>
              <a:t> automatizado de aceitação (integração) </a:t>
            </a:r>
            <a:r>
              <a:rPr baseline="30000" lang="pt-BR" sz="2800">
                <a:solidFill>
                  <a:srgbClr val="3C78D8"/>
                </a:solidFill>
              </a:rPr>
              <a:t>usando selenium</a:t>
            </a:r>
            <a:r>
              <a:rPr lang="pt-BR" sz="2800"/>
              <a:t> &gt;&gt;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38761D"/>
                </a:solidFill>
              </a:rPr>
              <a:t>done</a:t>
            </a:r>
            <a:r>
              <a:rPr lang="pt-BR" sz="2800"/>
              <a:t>.</a:t>
            </a:r>
            <a:endParaRPr sz="28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40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OPNIÃO</a:t>
            </a:r>
            <a:endParaRPr/>
          </a:p>
        </p:txBody>
      </p:sp>
      <p:sp>
        <p:nvSpPr>
          <p:cNvPr id="825" name="Google Shape;825;p140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tretas possíveis de ocorrer</a:t>
            </a:r>
            <a:endParaRPr/>
          </a:p>
        </p:txBody>
      </p:sp>
      <p:sp>
        <p:nvSpPr>
          <p:cNvPr id="826" name="Google Shape;826;p14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esquecer de colocar as tracks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colocar as tracks erradas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code review trabalhosa e propensa a erros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test com o selenium trabalhoso e não 100% automatizado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histórico bagunçado</a:t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41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“novo” fluxo</a:t>
            </a:r>
            <a:endParaRPr/>
          </a:p>
        </p:txBody>
      </p:sp>
      <p:sp>
        <p:nvSpPr>
          <p:cNvPr id="832" name="Google Shape;832;p141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baseado no nosso mas usando as facilidades das ferramentas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dando margem para escalabilidade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prós</a:t>
            </a:r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42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codar (certa) história </a:t>
            </a:r>
            <a:r>
              <a:rPr baseline="30000" lang="pt-BR" sz="2800">
                <a:solidFill>
                  <a:srgbClr val="3C78D8"/>
                </a:solidFill>
              </a:rPr>
              <a:t>em uma nova branch</a:t>
            </a:r>
            <a:r>
              <a:rPr lang="pt-BR" sz="2800">
                <a:solidFill>
                  <a:srgbClr val="434343"/>
                </a:solidFill>
              </a:rPr>
              <a:t> &gt;&gt; [</a:t>
            </a:r>
            <a:r>
              <a:rPr lang="pt-BR" sz="2800">
                <a:solidFill>
                  <a:srgbClr val="BF9000"/>
                </a:solidFill>
              </a:rPr>
              <a:t>commit</a:t>
            </a:r>
            <a:r>
              <a:rPr lang="pt-BR" sz="2800">
                <a:solidFill>
                  <a:srgbClr val="434343"/>
                </a:solidFill>
              </a:rPr>
              <a:t>] &gt;&gt;</a:t>
            </a:r>
            <a:endParaRPr sz="2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434343"/>
                </a:solidFill>
              </a:rPr>
              <a:t>teste manual de funcionalidade</a:t>
            </a:r>
            <a:r>
              <a:rPr lang="pt-BR" sz="2800">
                <a:solidFill>
                  <a:srgbClr val="3C78D8"/>
                </a:solidFill>
              </a:rPr>
              <a:t> </a:t>
            </a:r>
            <a:r>
              <a:rPr baseline="30000" lang="pt-BR" sz="2800">
                <a:solidFill>
                  <a:srgbClr val="3C78D8"/>
                </a:solidFill>
              </a:rPr>
              <a:t>usando o card</a:t>
            </a:r>
            <a:r>
              <a:rPr lang="pt-BR" sz="2800">
                <a:solidFill>
                  <a:srgbClr val="3C78D8"/>
                </a:solidFill>
              </a:rPr>
              <a:t> </a:t>
            </a:r>
            <a:r>
              <a:rPr lang="pt-BR" sz="2800"/>
              <a:t>&gt;&gt; </a:t>
            </a:r>
            <a:r>
              <a:rPr lang="pt-BR" sz="2800">
                <a:solidFill>
                  <a:srgbClr val="434343"/>
                </a:solidFill>
              </a:rPr>
              <a:t>[</a:t>
            </a:r>
            <a:r>
              <a:rPr lang="pt-BR" sz="2800">
                <a:solidFill>
                  <a:srgbClr val="BF9000"/>
                </a:solidFill>
              </a:rPr>
              <a:t>pull request</a:t>
            </a:r>
            <a:r>
              <a:rPr lang="pt-BR" sz="2800">
                <a:solidFill>
                  <a:srgbClr val="434343"/>
                </a:solidFill>
              </a:rPr>
              <a:t>] &gt;&gt;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434343"/>
                </a:solidFill>
              </a:rPr>
              <a:t>revisão de código </a:t>
            </a:r>
            <a:r>
              <a:rPr lang="pt-BR" sz="2800"/>
              <a:t>&gt;&gt; (</a:t>
            </a:r>
            <a:r>
              <a:rPr lang="pt-BR" sz="2800">
                <a:solidFill>
                  <a:srgbClr val="A61C00"/>
                </a:solidFill>
              </a:rPr>
              <a:t>falhou</a:t>
            </a:r>
            <a:r>
              <a:rPr lang="pt-BR" sz="2800"/>
              <a:t>) &gt;&gt;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adequação ao padrão &gt;&gt; [</a:t>
            </a:r>
            <a:r>
              <a:rPr lang="pt-BR" sz="2800">
                <a:solidFill>
                  <a:srgbClr val="BF9000"/>
                </a:solidFill>
              </a:rPr>
              <a:t>+commit </a:t>
            </a:r>
            <a:r>
              <a:rPr lang="pt-BR" sz="2800">
                <a:solidFill>
                  <a:srgbClr val="434343"/>
                </a:solidFill>
              </a:rPr>
              <a:t>(na nova branch)</a:t>
            </a:r>
            <a:r>
              <a:rPr lang="pt-BR" sz="2800"/>
              <a:t>] &gt;&gt;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434343"/>
                </a:solidFill>
              </a:rPr>
              <a:t>revisão de código </a:t>
            </a:r>
            <a:r>
              <a:rPr lang="pt-BR" sz="2800"/>
              <a:t>&gt;&gt; (</a:t>
            </a:r>
            <a:r>
              <a:rPr lang="pt-BR" sz="2800">
                <a:solidFill>
                  <a:srgbClr val="38761D"/>
                </a:solidFill>
              </a:rPr>
              <a:t>passou</a:t>
            </a:r>
            <a:r>
              <a:rPr lang="pt-BR" sz="2800"/>
              <a:t>) &gt;&gt; [</a:t>
            </a:r>
            <a:r>
              <a:rPr lang="pt-BR" sz="2800">
                <a:solidFill>
                  <a:srgbClr val="BF9000"/>
                </a:solidFill>
              </a:rPr>
              <a:t>merge accept </a:t>
            </a:r>
            <a:r>
              <a:rPr lang="pt-BR" sz="2800">
                <a:solidFill>
                  <a:srgbClr val="434343"/>
                </a:solidFill>
              </a:rPr>
              <a:t>(na master)]</a:t>
            </a:r>
            <a:r>
              <a:rPr lang="pt-BR" sz="2800">
                <a:solidFill>
                  <a:srgbClr val="BF9000"/>
                </a:solidFill>
              </a:rPr>
              <a:t> </a:t>
            </a:r>
            <a:r>
              <a:rPr lang="pt-BR" sz="2800">
                <a:solidFill>
                  <a:srgbClr val="434343"/>
                </a:solidFill>
              </a:rPr>
              <a:t>&gt;&gt;</a:t>
            </a:r>
            <a:endParaRPr sz="2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teste </a:t>
            </a:r>
            <a:r>
              <a:rPr lang="pt-BR" sz="2800" strike="sngStrike">
                <a:solidFill>
                  <a:srgbClr val="FF0000"/>
                </a:solidFill>
              </a:rPr>
              <a:t>meio</a:t>
            </a:r>
            <a:r>
              <a:rPr lang="pt-BR" sz="2800">
                <a:solidFill>
                  <a:srgbClr val="FF0000"/>
                </a:solidFill>
              </a:rPr>
              <a:t> </a:t>
            </a:r>
            <a:r>
              <a:rPr lang="pt-BR" sz="2800"/>
              <a:t>automatizado de aceitação </a:t>
            </a:r>
            <a:r>
              <a:rPr baseline="30000" lang="pt-BR" sz="2800">
                <a:solidFill>
                  <a:srgbClr val="3C78D8"/>
                </a:solidFill>
              </a:rPr>
              <a:t>usando selenium</a:t>
            </a:r>
            <a:r>
              <a:rPr lang="pt-BR" sz="2800"/>
              <a:t> &gt;&gt;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38761D"/>
                </a:solidFill>
              </a:rPr>
              <a:t>done</a:t>
            </a:r>
            <a:r>
              <a:rPr lang="pt-BR" sz="2800"/>
              <a:t>.</a:t>
            </a:r>
            <a:endParaRPr sz="28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4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OPNIÃO</a:t>
            </a:r>
            <a:endParaRPr/>
          </a:p>
        </p:txBody>
      </p:sp>
      <p:sp>
        <p:nvSpPr>
          <p:cNvPr id="843" name="Google Shape;843;p14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tretas que podem ocorrer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(não dá pra “resolver” tudo de uma vez)</a:t>
            </a:r>
            <a:endParaRPr/>
          </a:p>
        </p:txBody>
      </p:sp>
      <p:sp>
        <p:nvSpPr>
          <p:cNvPr id="844" name="Google Shape;844;p1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trike="sngStrike"/>
              <a:t>esquecer de colocar as stracks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trike="sngStrike"/>
              <a:t>colocar as tracks erradas</a:t>
            </a:r>
            <a:endParaRPr strike="sngStrike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sem problemas com track, só olhar a branch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trike="sngStrike"/>
              <a:t>code review trabalhosa e propensa a erros</a:t>
            </a:r>
            <a:endParaRPr strike="sngStrike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menos trabalhosa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test com o selenium de certa forma trabalhoso e não 100% automatizado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histórico bagunçado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pt-BR"/>
              <a:t>sem necessidade de backup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pt-BR"/>
              <a:t>salvar alterações localmente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pt-BR"/>
              <a:t>feito para colaboração entre times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contras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b="1" lang="pt-BR"/>
              <a:t>curva de aprendizado</a:t>
            </a:r>
            <a:endParaRPr b="1"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pt-BR"/>
              <a:t>exige estudo do time pra funcionar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pt-BR"/>
              <a:t>algumas coisas obscuras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9"/>
          <p:cNvPicPr preferRelativeResize="0"/>
          <p:nvPr/>
        </p:nvPicPr>
        <p:blipFill rotWithShape="1">
          <a:blip r:embed="rId3">
            <a:alphaModFix/>
          </a:blip>
          <a:srcRect b="0" l="2094" r="136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9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(no eclipse)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7" name="Google Shape;147;p29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sob</a:t>
            </a:r>
            <a:r>
              <a:rPr lang="pt-BR">
                <a:solidFill>
                  <a:srgbClr val="FFFFFF"/>
                </a:solidFill>
              </a:rPr>
              <a:t>revivendo com</a:t>
            </a:r>
            <a:r>
              <a:rPr lang="pt-BR">
                <a:solidFill>
                  <a:srgbClr val="3C78D8"/>
                </a:solidFill>
              </a:rPr>
              <a:t> </a:t>
            </a:r>
            <a:r>
              <a:rPr lang="pt-BR">
                <a:solidFill>
                  <a:srgbClr val="000000"/>
                </a:solidFill>
              </a:rPr>
              <a:t>git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de macaquinho</a:t>
            </a:r>
            <a:endParaRPr/>
          </a:p>
        </p:txBody>
      </p:sp>
      <p:sp>
        <p:nvSpPr>
          <p:cNvPr id="153" name="Google Shape;153;p30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só faz, depois “vamo” saber o porque de fazer e como funciona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importando o projeto pro eclipse</a:t>
            </a:r>
            <a:endParaRPr/>
          </a:p>
        </p:txBody>
      </p:sp>
      <p:sp>
        <p:nvSpPr>
          <p:cNvPr id="159" name="Google Shape;159;p31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sem taxas da receita :)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</a:t>
            </a:r>
            <a:endParaRPr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(eu)</a:t>
            </a:r>
            <a:endParaRPr/>
          </a:p>
        </p:txBody>
      </p:sp>
      <p:sp>
        <p:nvSpPr>
          <p:cNvPr id="67" name="Google Shape;67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Marcos &lt;</a:t>
            </a:r>
            <a:r>
              <a:rPr lang="pt-BR" u="sng">
                <a:solidFill>
                  <a:schemeClr val="hlink"/>
                </a:solidFill>
                <a:hlinkClick r:id="rId3"/>
              </a:rPr>
              <a:t>merkkp@gmail.com</a:t>
            </a:r>
            <a:r>
              <a:rPr lang="pt-BR"/>
              <a:t>&gt;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antes de tudo, de onde a gente importa?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FF"/>
                </a:solidFill>
              </a:rPr>
              <a:t>http://10.1.11.5/gitlab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170" name="Google Shape;170;p33"/>
          <p:cNvPicPr preferRelativeResize="0"/>
          <p:nvPr/>
        </p:nvPicPr>
        <p:blipFill rotWithShape="1">
          <a:blip r:embed="rId3">
            <a:alphaModFix/>
          </a:blip>
          <a:srcRect b="0" l="0" r="0" t="12998"/>
          <a:stretch/>
        </p:blipFill>
        <p:spPr>
          <a:xfrm>
            <a:off x="523526" y="268192"/>
            <a:ext cx="8096952" cy="396238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3"/>
          <p:cNvSpPr/>
          <p:nvPr/>
        </p:nvSpPr>
        <p:spPr>
          <a:xfrm>
            <a:off x="3452975" y="1486700"/>
            <a:ext cx="2229900" cy="32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 importando no eclipse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5"/>
          <p:cNvPicPr preferRelativeResize="0"/>
          <p:nvPr/>
        </p:nvPicPr>
        <p:blipFill rotWithShape="1">
          <a:blip r:embed="rId3">
            <a:alphaModFix/>
          </a:blip>
          <a:srcRect b="0" l="0" r="53310" t="3688"/>
          <a:stretch/>
        </p:blipFill>
        <p:spPr>
          <a:xfrm>
            <a:off x="189825" y="185825"/>
            <a:ext cx="4114399" cy="4771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5"/>
          <p:cNvPicPr preferRelativeResize="0"/>
          <p:nvPr/>
        </p:nvPicPr>
        <p:blipFill rotWithShape="1">
          <a:blip r:embed="rId4">
            <a:alphaModFix/>
          </a:blip>
          <a:srcRect b="0" l="25317" r="25000" t="3016"/>
          <a:stretch/>
        </p:blipFill>
        <p:spPr>
          <a:xfrm>
            <a:off x="4666100" y="185825"/>
            <a:ext cx="4347852" cy="47718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5"/>
          <p:cNvSpPr/>
          <p:nvPr/>
        </p:nvSpPr>
        <p:spPr>
          <a:xfrm>
            <a:off x="4376175" y="2349950"/>
            <a:ext cx="198900" cy="15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5"/>
          <p:cNvSpPr/>
          <p:nvPr/>
        </p:nvSpPr>
        <p:spPr>
          <a:xfrm>
            <a:off x="1570625" y="2829500"/>
            <a:ext cx="1306800" cy="15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5"/>
          <p:cNvSpPr/>
          <p:nvPr/>
        </p:nvSpPr>
        <p:spPr>
          <a:xfrm>
            <a:off x="6630200" y="3521425"/>
            <a:ext cx="611400" cy="15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6"/>
          <p:cNvPicPr preferRelativeResize="0"/>
          <p:nvPr/>
        </p:nvPicPr>
        <p:blipFill rotWithShape="1">
          <a:blip r:embed="rId3">
            <a:alphaModFix/>
          </a:blip>
          <a:srcRect b="0" l="27962" r="27652" t="3781"/>
          <a:stretch/>
        </p:blipFill>
        <p:spPr>
          <a:xfrm>
            <a:off x="335700" y="167850"/>
            <a:ext cx="3944526" cy="480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6"/>
          <p:cNvPicPr preferRelativeResize="0"/>
          <p:nvPr/>
        </p:nvPicPr>
        <p:blipFill rotWithShape="1">
          <a:blip r:embed="rId4">
            <a:alphaModFix/>
          </a:blip>
          <a:srcRect b="0" l="27246" r="27874" t="3100"/>
          <a:stretch/>
        </p:blipFill>
        <p:spPr>
          <a:xfrm>
            <a:off x="4825788" y="177709"/>
            <a:ext cx="3944526" cy="478808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6"/>
          <p:cNvSpPr/>
          <p:nvPr/>
        </p:nvSpPr>
        <p:spPr>
          <a:xfrm>
            <a:off x="4453563" y="2361950"/>
            <a:ext cx="198900" cy="15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6"/>
          <p:cNvSpPr/>
          <p:nvPr/>
        </p:nvSpPr>
        <p:spPr>
          <a:xfrm>
            <a:off x="2122150" y="3728750"/>
            <a:ext cx="455700" cy="15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6"/>
          <p:cNvSpPr/>
          <p:nvPr/>
        </p:nvSpPr>
        <p:spPr>
          <a:xfrm>
            <a:off x="6638725" y="3977050"/>
            <a:ext cx="455700" cy="15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6"/>
          <p:cNvSpPr/>
          <p:nvPr/>
        </p:nvSpPr>
        <p:spPr>
          <a:xfrm>
            <a:off x="5898850" y="1162975"/>
            <a:ext cx="2026200" cy="2160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7"/>
          <p:cNvPicPr preferRelativeResize="0"/>
          <p:nvPr/>
        </p:nvPicPr>
        <p:blipFill rotWithShape="1">
          <a:blip r:embed="rId3">
            <a:alphaModFix/>
          </a:blip>
          <a:srcRect b="0" l="26249" r="25928" t="3353"/>
          <a:stretch/>
        </p:blipFill>
        <p:spPr>
          <a:xfrm>
            <a:off x="215800" y="228800"/>
            <a:ext cx="4208325" cy="47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7"/>
          <p:cNvPicPr preferRelativeResize="0"/>
          <p:nvPr/>
        </p:nvPicPr>
        <p:blipFill rotWithShape="1">
          <a:blip r:embed="rId4">
            <a:alphaModFix/>
          </a:blip>
          <a:srcRect b="0" l="27008" r="26838" t="3707"/>
          <a:stretch/>
        </p:blipFill>
        <p:spPr>
          <a:xfrm>
            <a:off x="4851654" y="228800"/>
            <a:ext cx="4076615" cy="47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7"/>
          <p:cNvSpPr/>
          <p:nvPr/>
        </p:nvSpPr>
        <p:spPr>
          <a:xfrm>
            <a:off x="4538425" y="2361950"/>
            <a:ext cx="198900" cy="15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7"/>
          <p:cNvSpPr/>
          <p:nvPr/>
        </p:nvSpPr>
        <p:spPr>
          <a:xfrm>
            <a:off x="2038225" y="3932550"/>
            <a:ext cx="695400" cy="32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7"/>
          <p:cNvSpPr/>
          <p:nvPr/>
        </p:nvSpPr>
        <p:spPr>
          <a:xfrm>
            <a:off x="6590775" y="3932550"/>
            <a:ext cx="695400" cy="32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7"/>
          <p:cNvSpPr/>
          <p:nvPr/>
        </p:nvSpPr>
        <p:spPr>
          <a:xfrm>
            <a:off x="5814925" y="1198950"/>
            <a:ext cx="2301900" cy="227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8"/>
          <p:cNvPicPr preferRelativeResize="0"/>
          <p:nvPr/>
        </p:nvPicPr>
        <p:blipFill rotWithShape="1">
          <a:blip r:embed="rId3">
            <a:alphaModFix/>
          </a:blip>
          <a:srcRect b="0" l="26342" r="25612" t="4058"/>
          <a:stretch/>
        </p:blipFill>
        <p:spPr>
          <a:xfrm>
            <a:off x="191850" y="202550"/>
            <a:ext cx="4220301" cy="473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8"/>
          <p:cNvSpPr/>
          <p:nvPr/>
        </p:nvSpPr>
        <p:spPr>
          <a:xfrm>
            <a:off x="4538425" y="2361950"/>
            <a:ext cx="198900" cy="15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8"/>
          <p:cNvPicPr preferRelativeResize="0"/>
          <p:nvPr/>
        </p:nvPicPr>
        <p:blipFill rotWithShape="1">
          <a:blip r:embed="rId4">
            <a:alphaModFix/>
          </a:blip>
          <a:srcRect b="0" l="28451" r="27723" t="3353"/>
          <a:stretch/>
        </p:blipFill>
        <p:spPr>
          <a:xfrm>
            <a:off x="4947525" y="202550"/>
            <a:ext cx="3912726" cy="473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8"/>
          <p:cNvSpPr/>
          <p:nvPr/>
        </p:nvSpPr>
        <p:spPr>
          <a:xfrm>
            <a:off x="623450" y="1282875"/>
            <a:ext cx="1714500" cy="18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8"/>
          <p:cNvSpPr/>
          <p:nvPr/>
        </p:nvSpPr>
        <p:spPr>
          <a:xfrm>
            <a:off x="3261175" y="3848600"/>
            <a:ext cx="695400" cy="32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8"/>
          <p:cNvSpPr/>
          <p:nvPr/>
        </p:nvSpPr>
        <p:spPr>
          <a:xfrm>
            <a:off x="6556188" y="3053825"/>
            <a:ext cx="695400" cy="32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8"/>
          <p:cNvSpPr/>
          <p:nvPr/>
        </p:nvSpPr>
        <p:spPr>
          <a:xfrm>
            <a:off x="5263400" y="1942300"/>
            <a:ext cx="3033300" cy="1800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39"/>
          <p:cNvPicPr preferRelativeResize="0"/>
          <p:nvPr/>
        </p:nvPicPr>
        <p:blipFill rotWithShape="1">
          <a:blip r:embed="rId3">
            <a:alphaModFix/>
          </a:blip>
          <a:srcRect b="0" l="27708" r="25088" t="3474"/>
          <a:stretch/>
        </p:blipFill>
        <p:spPr>
          <a:xfrm>
            <a:off x="219788" y="90550"/>
            <a:ext cx="4316225" cy="496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9"/>
          <p:cNvPicPr preferRelativeResize="0"/>
          <p:nvPr/>
        </p:nvPicPr>
        <p:blipFill rotWithShape="1">
          <a:blip r:embed="rId4">
            <a:alphaModFix/>
          </a:blip>
          <a:srcRect b="0" l="0" r="63636" t="3474"/>
          <a:stretch/>
        </p:blipFill>
        <p:spPr>
          <a:xfrm>
            <a:off x="5403250" y="90550"/>
            <a:ext cx="3325100" cy="49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9"/>
          <p:cNvSpPr/>
          <p:nvPr/>
        </p:nvSpPr>
        <p:spPr>
          <a:xfrm>
            <a:off x="4870188" y="2493750"/>
            <a:ext cx="198900" cy="15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9"/>
          <p:cNvSpPr/>
          <p:nvPr/>
        </p:nvSpPr>
        <p:spPr>
          <a:xfrm>
            <a:off x="911200" y="1594600"/>
            <a:ext cx="2625600" cy="311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9"/>
          <p:cNvSpPr/>
          <p:nvPr/>
        </p:nvSpPr>
        <p:spPr>
          <a:xfrm>
            <a:off x="3464975" y="4675900"/>
            <a:ext cx="647400" cy="31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9"/>
          <p:cNvSpPr txBox="1"/>
          <p:nvPr/>
        </p:nvSpPr>
        <p:spPr>
          <a:xfrm>
            <a:off x="7493450" y="1906325"/>
            <a:ext cx="9951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>
                <a:solidFill>
                  <a:srgbClr val="FFFFFF"/>
                </a:solidFill>
              </a:rPr>
              <a:t>(:</a:t>
            </a:r>
            <a:endParaRPr sz="3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 já dá pra codar :)</a:t>
            </a:r>
            <a:endParaRPr/>
          </a:p>
        </p:txBody>
      </p:sp>
      <p:sp>
        <p:nvSpPr>
          <p:cNvPr id="232" name="Google Shape;232;p40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workflow básico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puxar as alterações feitas por outros do servidor</a:t>
            </a:r>
            <a:endParaRPr/>
          </a:p>
        </p:txBody>
      </p:sp>
      <p:sp>
        <p:nvSpPr>
          <p:cNvPr id="238" name="Google Shape;238;p41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FF00"/>
                </a:solidFill>
              </a:rPr>
              <a:t>git pull 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17525" y="2113500"/>
            <a:ext cx="4045200" cy="9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3 partes.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74299" t="0"/>
          <a:stretch/>
        </p:blipFill>
        <p:spPr>
          <a:xfrm>
            <a:off x="4750200" y="1711025"/>
            <a:ext cx="1463825" cy="17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74299" t="0"/>
          <a:stretch/>
        </p:blipFill>
        <p:spPr>
          <a:xfrm>
            <a:off x="6154050" y="1711025"/>
            <a:ext cx="1463825" cy="17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3">
            <a:alphaModFix/>
          </a:blip>
          <a:srcRect b="0" l="0" r="74299" t="0"/>
          <a:stretch/>
        </p:blipFill>
        <p:spPr>
          <a:xfrm>
            <a:off x="7557925" y="1711025"/>
            <a:ext cx="1463825" cy="17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25" y="109100"/>
            <a:ext cx="8760349" cy="49252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2"/>
          <p:cNvSpPr/>
          <p:nvPr/>
        </p:nvSpPr>
        <p:spPr>
          <a:xfrm>
            <a:off x="1139000" y="3572875"/>
            <a:ext cx="21342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2"/>
          <p:cNvSpPr/>
          <p:nvPr/>
        </p:nvSpPr>
        <p:spPr>
          <a:xfrm>
            <a:off x="3273200" y="1255425"/>
            <a:ext cx="14745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42"/>
          <p:cNvSpPr/>
          <p:nvPr/>
        </p:nvSpPr>
        <p:spPr>
          <a:xfrm>
            <a:off x="2853500" y="1330825"/>
            <a:ext cx="251700" cy="2206200"/>
          </a:xfrm>
          <a:prstGeom prst="bentArrow">
            <a:avLst>
              <a:gd fmla="val 25000" name="adj1"/>
              <a:gd fmla="val 28580" name="adj2"/>
              <a:gd fmla="val 25000" name="adj3"/>
              <a:gd fmla="val 43750" name="adj4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salvar as alterações feitas (localmente) “comitar”</a:t>
            </a:r>
            <a:endParaRPr/>
          </a:p>
        </p:txBody>
      </p:sp>
      <p:sp>
        <p:nvSpPr>
          <p:cNvPr id="252" name="Google Shape;252;p4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FF00"/>
                </a:solidFill>
              </a:rPr>
              <a:t>git commit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4"/>
          <p:cNvPicPr preferRelativeResize="0"/>
          <p:nvPr/>
        </p:nvPicPr>
        <p:blipFill rotWithShape="1">
          <a:blip r:embed="rId3">
            <a:alphaModFix/>
          </a:blip>
          <a:srcRect b="0" l="5943" r="49999" t="2657"/>
          <a:stretch/>
        </p:blipFill>
        <p:spPr>
          <a:xfrm>
            <a:off x="131900" y="69575"/>
            <a:ext cx="4028474" cy="500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4"/>
          <p:cNvSpPr/>
          <p:nvPr/>
        </p:nvSpPr>
        <p:spPr>
          <a:xfrm>
            <a:off x="2493825" y="311725"/>
            <a:ext cx="1606500" cy="14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4"/>
          <p:cNvSpPr/>
          <p:nvPr/>
        </p:nvSpPr>
        <p:spPr>
          <a:xfrm>
            <a:off x="4231588" y="2373950"/>
            <a:ext cx="198900" cy="15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4"/>
          <p:cNvPicPr preferRelativeResize="0"/>
          <p:nvPr/>
        </p:nvPicPr>
        <p:blipFill rotWithShape="1">
          <a:blip r:embed="rId4">
            <a:alphaModFix/>
          </a:blip>
          <a:srcRect b="0" l="25609" r="24961" t="2657"/>
          <a:stretch/>
        </p:blipFill>
        <p:spPr>
          <a:xfrm>
            <a:off x="4501725" y="69575"/>
            <a:ext cx="4520050" cy="5004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4"/>
          <p:cNvSpPr/>
          <p:nvPr/>
        </p:nvSpPr>
        <p:spPr>
          <a:xfrm>
            <a:off x="6378425" y="4292250"/>
            <a:ext cx="851100" cy="26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4"/>
          <p:cNvSpPr/>
          <p:nvPr/>
        </p:nvSpPr>
        <p:spPr>
          <a:xfrm>
            <a:off x="7969575" y="4292250"/>
            <a:ext cx="851100" cy="26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4"/>
          <p:cNvSpPr/>
          <p:nvPr/>
        </p:nvSpPr>
        <p:spPr>
          <a:xfrm>
            <a:off x="4728950" y="1123575"/>
            <a:ext cx="4028400" cy="1010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4"/>
          <p:cNvSpPr/>
          <p:nvPr/>
        </p:nvSpPr>
        <p:spPr>
          <a:xfrm>
            <a:off x="284300" y="3713275"/>
            <a:ext cx="2209500" cy="14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1666550" y="251775"/>
            <a:ext cx="767400" cy="3357000"/>
          </a:xfrm>
          <a:prstGeom prst="bentArrow">
            <a:avLst>
              <a:gd fmla="val 7811" name="adj1"/>
              <a:gd fmla="val 14842" name="adj2"/>
              <a:gd fmla="val 31258" name="adj3"/>
              <a:gd fmla="val 68742" name="adj4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4"/>
          <p:cNvSpPr/>
          <p:nvPr/>
        </p:nvSpPr>
        <p:spPr>
          <a:xfrm>
            <a:off x="4699900" y="2817525"/>
            <a:ext cx="4120800" cy="13308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 </a:t>
            </a:r>
            <a:r>
              <a:rPr lang="pt-BR">
                <a:solidFill>
                  <a:srgbClr val="00FF00"/>
                </a:solidFill>
              </a:rPr>
              <a:t>Commit and Push </a:t>
            </a:r>
            <a:r>
              <a:rPr lang="pt-BR"/>
              <a:t>não é necessário mais nada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porém, caso só </a:t>
            </a:r>
            <a:r>
              <a:rPr lang="pt-BR">
                <a:solidFill>
                  <a:srgbClr val="00FF00"/>
                </a:solidFill>
              </a:rPr>
              <a:t>Commit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mandar os commits feitos pro servidor</a:t>
            </a:r>
            <a:endParaRPr/>
          </a:p>
        </p:txBody>
      </p:sp>
      <p:sp>
        <p:nvSpPr>
          <p:cNvPr id="282" name="Google Shape;282;p47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0FF00"/>
                </a:solidFill>
              </a:rPr>
              <a:t>git push</a:t>
            </a:r>
            <a:endParaRPr b="1" sz="24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8"/>
          <p:cNvPicPr preferRelativeResize="0"/>
          <p:nvPr/>
        </p:nvPicPr>
        <p:blipFill rotWithShape="1">
          <a:blip r:embed="rId3">
            <a:alphaModFix/>
          </a:blip>
          <a:srcRect b="0" l="0" r="75437" t="3353"/>
          <a:stretch/>
        </p:blipFill>
        <p:spPr>
          <a:xfrm>
            <a:off x="1373875" y="87550"/>
            <a:ext cx="2246025" cy="49683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8"/>
          <p:cNvSpPr/>
          <p:nvPr/>
        </p:nvSpPr>
        <p:spPr>
          <a:xfrm>
            <a:off x="3901838" y="2577775"/>
            <a:ext cx="198900" cy="15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8"/>
          <p:cNvSpPr/>
          <p:nvPr/>
        </p:nvSpPr>
        <p:spPr>
          <a:xfrm>
            <a:off x="2397438" y="1055075"/>
            <a:ext cx="198900" cy="156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8"/>
          <p:cNvPicPr preferRelativeResize="0"/>
          <p:nvPr/>
        </p:nvPicPr>
        <p:blipFill rotWithShape="1">
          <a:blip r:embed="rId4">
            <a:alphaModFix/>
          </a:blip>
          <a:srcRect b="0" l="11843" r="43445" t="3353"/>
          <a:stretch/>
        </p:blipFill>
        <p:spPr>
          <a:xfrm>
            <a:off x="4561600" y="87550"/>
            <a:ext cx="4088424" cy="4968399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8"/>
          <p:cNvSpPr/>
          <p:nvPr/>
        </p:nvSpPr>
        <p:spPr>
          <a:xfrm>
            <a:off x="4699875" y="3548900"/>
            <a:ext cx="21822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8"/>
          <p:cNvSpPr/>
          <p:nvPr/>
        </p:nvSpPr>
        <p:spPr>
          <a:xfrm>
            <a:off x="6965900" y="620000"/>
            <a:ext cx="14868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8"/>
          <p:cNvSpPr/>
          <p:nvPr/>
        </p:nvSpPr>
        <p:spPr>
          <a:xfrm>
            <a:off x="5926700" y="620000"/>
            <a:ext cx="911400" cy="2829600"/>
          </a:xfrm>
          <a:prstGeom prst="bentArrow">
            <a:avLst>
              <a:gd fmla="val 25000" name="adj1"/>
              <a:gd fmla="val 5262" name="adj2"/>
              <a:gd fmla="val 26330" name="adj3"/>
              <a:gd fmla="val 73670" name="adj4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9"/>
          <p:cNvPicPr preferRelativeResize="0"/>
          <p:nvPr/>
        </p:nvPicPr>
        <p:blipFill rotWithShape="1">
          <a:blip r:embed="rId3">
            <a:alphaModFix/>
          </a:blip>
          <a:srcRect b="0" l="27838" r="28368" t="2893"/>
          <a:stretch/>
        </p:blipFill>
        <p:spPr>
          <a:xfrm>
            <a:off x="179850" y="75563"/>
            <a:ext cx="4004501" cy="4992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9"/>
          <p:cNvSpPr/>
          <p:nvPr/>
        </p:nvSpPr>
        <p:spPr>
          <a:xfrm>
            <a:off x="4226413" y="2493750"/>
            <a:ext cx="198900" cy="15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9"/>
          <p:cNvPicPr preferRelativeResize="0"/>
          <p:nvPr/>
        </p:nvPicPr>
        <p:blipFill rotWithShape="1">
          <a:blip r:embed="rId4">
            <a:alphaModFix/>
          </a:blip>
          <a:srcRect b="0" l="25089" r="23905" t="2893"/>
          <a:stretch/>
        </p:blipFill>
        <p:spPr>
          <a:xfrm>
            <a:off x="4467400" y="75575"/>
            <a:ext cx="4663924" cy="499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relembrando</a:t>
            </a:r>
            <a:endParaRPr/>
          </a:p>
        </p:txBody>
      </p:sp>
      <p:sp>
        <p:nvSpPr>
          <p:cNvPr id="306" name="Google Shape;306;p50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segue o fluxo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</a:rPr>
              <a:t>git pull </a:t>
            </a:r>
            <a:r>
              <a:rPr lang="pt-BR"/>
              <a:t>-&gt; </a:t>
            </a:r>
            <a:r>
              <a:rPr lang="pt-BR">
                <a:solidFill>
                  <a:srgbClr val="00FF00"/>
                </a:solidFill>
              </a:rPr>
              <a:t>git commit</a:t>
            </a:r>
            <a:r>
              <a:rPr lang="pt-BR"/>
              <a:t> -&gt; </a:t>
            </a:r>
            <a:r>
              <a:rPr lang="pt-BR">
                <a:solidFill>
                  <a:srgbClr val="00FF00"/>
                </a:solidFill>
              </a:rPr>
              <a:t>git push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sobrevivendo: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2400"/>
              <a:t>comandos básicos;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2400"/>
              <a:t>conflitos;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2400"/>
              <a:t>gitlab;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revolução industrial: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2400"/>
              <a:t>introdução a branches;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2400"/>
              <a:t>trabalhando com branches;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revolução tecnológica: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2400"/>
              <a:t>introdução aos workflows;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2400"/>
              <a:t>propondo um novo workflow;</a:t>
            </a:r>
            <a:endParaRPr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deu conflito, e agora?</a:t>
            </a:r>
            <a:endParaRPr/>
          </a:p>
        </p:txBody>
      </p:sp>
      <p:sp>
        <p:nvSpPr>
          <p:cNvPr id="317" name="Google Shape;317;p5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ferrou?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53"/>
          <p:cNvPicPr preferRelativeResize="0"/>
          <p:nvPr/>
        </p:nvPicPr>
        <p:blipFill rotWithShape="1">
          <a:blip r:embed="rId3">
            <a:alphaModFix/>
          </a:blip>
          <a:srcRect b="0" l="0" r="0" t="2771"/>
          <a:stretch/>
        </p:blipFill>
        <p:spPr>
          <a:xfrm>
            <a:off x="0" y="72562"/>
            <a:ext cx="9144001" cy="499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prazer, </a:t>
            </a:r>
            <a:r>
              <a:rPr lang="pt-BR">
                <a:solidFill>
                  <a:srgbClr val="00FF00"/>
                </a:solidFill>
              </a:rPr>
              <a:t>git stash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328" name="Google Shape;328;p5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 mandando as alterações locais pro espaço (só que com CEP)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segue o fluxo</a:t>
            </a:r>
            <a:r>
              <a:rPr baseline="30000" lang="pt-BR"/>
              <a:t>2</a:t>
            </a:r>
            <a:endParaRPr/>
          </a:p>
        </p:txBody>
      </p:sp>
      <p:sp>
        <p:nvSpPr>
          <p:cNvPr id="334" name="Google Shape;334;p55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fórmula mágica pra resolver os conflitos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</a:rPr>
              <a:t>git stash</a:t>
            </a:r>
            <a:r>
              <a:rPr lang="pt-BR"/>
              <a:t> -&gt; </a:t>
            </a:r>
            <a:r>
              <a:rPr lang="pt-BR">
                <a:solidFill>
                  <a:srgbClr val="00FF00"/>
                </a:solidFill>
              </a:rPr>
              <a:t>git pull</a:t>
            </a:r>
            <a:r>
              <a:rPr lang="pt-BR"/>
              <a:t> -&gt; </a:t>
            </a:r>
            <a:r>
              <a:rPr lang="pt-BR">
                <a:solidFill>
                  <a:srgbClr val="00FF00"/>
                </a:solidFill>
              </a:rPr>
              <a:t>git stash apply</a:t>
            </a:r>
            <a:r>
              <a:rPr lang="pt-BR"/>
              <a:t> -&gt; </a:t>
            </a:r>
            <a:r>
              <a:rPr lang="pt-BR">
                <a:solidFill>
                  <a:srgbClr val="FF0000"/>
                </a:solidFill>
              </a:rPr>
              <a:t>(resolve os conflitos)</a:t>
            </a:r>
            <a:r>
              <a:rPr lang="pt-BR"/>
              <a:t> -&gt; </a:t>
            </a:r>
            <a:r>
              <a:rPr lang="pt-BR">
                <a:solidFill>
                  <a:srgbClr val="00FF00"/>
                </a:solidFill>
              </a:rPr>
              <a:t>git commit</a:t>
            </a:r>
            <a:r>
              <a:rPr lang="pt-BR"/>
              <a:t> -&gt; </a:t>
            </a:r>
            <a:r>
              <a:rPr lang="pt-BR">
                <a:solidFill>
                  <a:srgbClr val="00FF00"/>
                </a:solidFill>
              </a:rPr>
              <a:t>git push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</a:rPr>
              <a:t>git stash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8"/>
          <p:cNvPicPr preferRelativeResize="0"/>
          <p:nvPr/>
        </p:nvPicPr>
        <p:blipFill rotWithShape="1">
          <a:blip r:embed="rId3">
            <a:alphaModFix/>
          </a:blip>
          <a:srcRect b="0" l="10750" r="34706" t="3006"/>
          <a:stretch/>
        </p:blipFill>
        <p:spPr>
          <a:xfrm>
            <a:off x="215800" y="78563"/>
            <a:ext cx="4987625" cy="498637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8"/>
          <p:cNvSpPr/>
          <p:nvPr/>
        </p:nvSpPr>
        <p:spPr>
          <a:xfrm>
            <a:off x="287750" y="3536900"/>
            <a:ext cx="21822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8"/>
          <p:cNvSpPr/>
          <p:nvPr/>
        </p:nvSpPr>
        <p:spPr>
          <a:xfrm>
            <a:off x="2469950" y="428150"/>
            <a:ext cx="15705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8"/>
          <p:cNvSpPr/>
          <p:nvPr/>
        </p:nvSpPr>
        <p:spPr>
          <a:xfrm>
            <a:off x="4040450" y="428150"/>
            <a:ext cx="11031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8"/>
          <p:cNvSpPr/>
          <p:nvPr/>
        </p:nvSpPr>
        <p:spPr>
          <a:xfrm>
            <a:off x="1714500" y="428150"/>
            <a:ext cx="611400" cy="2892900"/>
          </a:xfrm>
          <a:prstGeom prst="bentArrow">
            <a:avLst>
              <a:gd fmla="val 15689" name="adj1"/>
              <a:gd fmla="val 20874" name="adj2"/>
              <a:gd fmla="val 29403" name="adj3"/>
              <a:gd fmla="val 70597" name="adj4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8"/>
          <p:cNvSpPr/>
          <p:nvPr/>
        </p:nvSpPr>
        <p:spPr>
          <a:xfrm>
            <a:off x="5385700" y="2433800"/>
            <a:ext cx="198900" cy="15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58"/>
          <p:cNvPicPr preferRelativeResize="0"/>
          <p:nvPr/>
        </p:nvPicPr>
        <p:blipFill rotWithShape="1">
          <a:blip r:embed="rId4">
            <a:alphaModFix/>
          </a:blip>
          <a:srcRect b="0" l="32038" r="32035" t="3006"/>
          <a:stretch/>
        </p:blipFill>
        <p:spPr>
          <a:xfrm>
            <a:off x="5766875" y="78575"/>
            <a:ext cx="3285124" cy="498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</a:rPr>
              <a:t>git pull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</a:rPr>
              <a:t>git stash apply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61"/>
          <p:cNvPicPr preferRelativeResize="0"/>
          <p:nvPr/>
        </p:nvPicPr>
        <p:blipFill rotWithShape="1">
          <a:blip r:embed="rId3">
            <a:alphaModFix/>
          </a:blip>
          <a:srcRect b="0" l="8040" r="30204" t="3353"/>
          <a:stretch/>
        </p:blipFill>
        <p:spPr>
          <a:xfrm>
            <a:off x="1844400" y="87550"/>
            <a:ext cx="5647051" cy="49683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1"/>
          <p:cNvSpPr/>
          <p:nvPr/>
        </p:nvSpPr>
        <p:spPr>
          <a:xfrm>
            <a:off x="1952250" y="3536900"/>
            <a:ext cx="21822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61"/>
          <p:cNvSpPr/>
          <p:nvPr/>
        </p:nvSpPr>
        <p:spPr>
          <a:xfrm>
            <a:off x="4134450" y="428150"/>
            <a:ext cx="14346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61"/>
          <p:cNvSpPr/>
          <p:nvPr/>
        </p:nvSpPr>
        <p:spPr>
          <a:xfrm>
            <a:off x="5657000" y="667850"/>
            <a:ext cx="17145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61"/>
          <p:cNvSpPr/>
          <p:nvPr/>
        </p:nvSpPr>
        <p:spPr>
          <a:xfrm>
            <a:off x="3379000" y="428150"/>
            <a:ext cx="611400" cy="2892900"/>
          </a:xfrm>
          <a:prstGeom prst="bentArrow">
            <a:avLst>
              <a:gd fmla="val 15689" name="adj1"/>
              <a:gd fmla="val 20874" name="adj2"/>
              <a:gd fmla="val 29403" name="adj3"/>
              <a:gd fmla="val 70597" name="adj4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0" l="0" r="25003" t="0"/>
          <a:stretch/>
        </p:blipFill>
        <p:spPr>
          <a:xfrm>
            <a:off x="2436225" y="1711025"/>
            <a:ext cx="4271551" cy="17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2"/>
          <p:cNvPicPr preferRelativeResize="0"/>
          <p:nvPr/>
        </p:nvPicPr>
        <p:blipFill rotWithShape="1">
          <a:blip r:embed="rId3">
            <a:alphaModFix/>
          </a:blip>
          <a:srcRect b="0" l="27056" r="17350" t="3827"/>
          <a:stretch/>
        </p:blipFill>
        <p:spPr>
          <a:xfrm>
            <a:off x="231800" y="99538"/>
            <a:ext cx="5083549" cy="494442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2"/>
          <p:cNvSpPr/>
          <p:nvPr/>
        </p:nvSpPr>
        <p:spPr>
          <a:xfrm>
            <a:off x="4762100" y="1149375"/>
            <a:ext cx="1800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2"/>
          <p:cNvSpPr/>
          <p:nvPr/>
        </p:nvSpPr>
        <p:spPr>
          <a:xfrm>
            <a:off x="5531613" y="2445775"/>
            <a:ext cx="198900" cy="15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62"/>
          <p:cNvPicPr preferRelativeResize="0"/>
          <p:nvPr/>
        </p:nvPicPr>
        <p:blipFill rotWithShape="1">
          <a:blip r:embed="rId4">
            <a:alphaModFix/>
          </a:blip>
          <a:srcRect b="0" l="34657" r="34660" t="3827"/>
          <a:stretch/>
        </p:blipFill>
        <p:spPr>
          <a:xfrm>
            <a:off x="5946800" y="99550"/>
            <a:ext cx="2805525" cy="49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RESOLVENDO CONFLITOS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88" name="Google Shape;388;p6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essa cor vermelha dá até medo, mas não é esse monstro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98900" cy="25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4"/>
          <p:cNvSpPr/>
          <p:nvPr/>
        </p:nvSpPr>
        <p:spPr>
          <a:xfrm>
            <a:off x="3309100" y="2505800"/>
            <a:ext cx="227700" cy="1234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64"/>
          <p:cNvSpPr txBox="1"/>
          <p:nvPr/>
        </p:nvSpPr>
        <p:spPr>
          <a:xfrm>
            <a:off x="1618450" y="3992500"/>
            <a:ext cx="36090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não é o conflito!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5"/>
          <p:cNvPicPr preferRelativeResize="0"/>
          <p:nvPr/>
        </p:nvPicPr>
        <p:blipFill rotWithShape="1">
          <a:blip r:embed="rId3">
            <a:alphaModFix/>
          </a:blip>
          <a:srcRect b="0" l="0" r="43094" t="3474"/>
          <a:stretch/>
        </p:blipFill>
        <p:spPr>
          <a:xfrm>
            <a:off x="95900" y="72575"/>
            <a:ext cx="5203476" cy="496239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5"/>
          <p:cNvSpPr/>
          <p:nvPr/>
        </p:nvSpPr>
        <p:spPr>
          <a:xfrm>
            <a:off x="2158125" y="2014225"/>
            <a:ext cx="2469900" cy="10791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65"/>
          <p:cNvSpPr/>
          <p:nvPr/>
        </p:nvSpPr>
        <p:spPr>
          <a:xfrm>
            <a:off x="2230075" y="3165225"/>
            <a:ext cx="2253900" cy="7434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5"/>
          <p:cNvSpPr/>
          <p:nvPr/>
        </p:nvSpPr>
        <p:spPr>
          <a:xfrm>
            <a:off x="5371025" y="2553675"/>
            <a:ext cx="198900" cy="15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65"/>
          <p:cNvPicPr preferRelativeResize="0"/>
          <p:nvPr/>
        </p:nvPicPr>
        <p:blipFill rotWithShape="1">
          <a:blip r:embed="rId4">
            <a:alphaModFix/>
          </a:blip>
          <a:srcRect b="0" l="19710" r="43051" t="3836"/>
          <a:stretch/>
        </p:blipFill>
        <p:spPr>
          <a:xfrm>
            <a:off x="5641575" y="81887"/>
            <a:ext cx="3405025" cy="49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6"/>
          <p:cNvSpPr/>
          <p:nvPr/>
        </p:nvSpPr>
        <p:spPr>
          <a:xfrm>
            <a:off x="5501663" y="2493750"/>
            <a:ext cx="198900" cy="15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66"/>
          <p:cNvPicPr preferRelativeResize="0"/>
          <p:nvPr/>
        </p:nvPicPr>
        <p:blipFill rotWithShape="1">
          <a:blip r:embed="rId3">
            <a:alphaModFix/>
          </a:blip>
          <a:srcRect b="0" l="0" r="49124" t="3707"/>
          <a:stretch/>
        </p:blipFill>
        <p:spPr>
          <a:xfrm>
            <a:off x="490050" y="96538"/>
            <a:ext cx="4651927" cy="495042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6"/>
          <p:cNvSpPr/>
          <p:nvPr/>
        </p:nvSpPr>
        <p:spPr>
          <a:xfrm>
            <a:off x="1234925" y="3932550"/>
            <a:ext cx="3513000" cy="204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66"/>
          <p:cNvPicPr preferRelativeResize="0"/>
          <p:nvPr/>
        </p:nvPicPr>
        <p:blipFill rotWithShape="1">
          <a:blip r:embed="rId4">
            <a:alphaModFix/>
          </a:blip>
          <a:srcRect b="0" l="0" r="77272" t="3707"/>
          <a:stretch/>
        </p:blipFill>
        <p:spPr>
          <a:xfrm>
            <a:off x="6206575" y="96550"/>
            <a:ext cx="2078174" cy="495039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6"/>
          <p:cNvSpPr/>
          <p:nvPr/>
        </p:nvSpPr>
        <p:spPr>
          <a:xfrm>
            <a:off x="6354450" y="1726500"/>
            <a:ext cx="1426800" cy="26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</a:rPr>
              <a:t>git commit &amp; git push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8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GITLAB</a:t>
            </a:r>
            <a:endParaRPr/>
          </a:p>
        </p:txBody>
      </p:sp>
      <p:sp>
        <p:nvSpPr>
          <p:cNvPr id="425" name="Google Shape;425;p68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t</a:t>
            </a:r>
            <a:r>
              <a:rPr lang="pt-BR">
                <a:solidFill>
                  <a:srgbClr val="000000"/>
                </a:solidFill>
              </a:rPr>
              <a:t>ipo um github, mas no nosso servido</a:t>
            </a:r>
            <a:r>
              <a:rPr lang="pt-BR">
                <a:solidFill>
                  <a:srgbClr val="FFFFFF"/>
                </a:solidFill>
              </a:rPr>
              <a:t>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o que que é?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visualizador de repositórios git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FF"/>
                </a:solidFill>
              </a:rPr>
              <a:t>http://10.1.11.5/gitlab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 pra quem não é broder do GIT.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cadastro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73"/>
          <p:cNvPicPr preferRelativeResize="0"/>
          <p:nvPr/>
        </p:nvPicPr>
        <p:blipFill rotWithShape="1">
          <a:blip r:embed="rId3">
            <a:alphaModFix/>
          </a:blip>
          <a:srcRect b="0" l="23338" r="22245" t="12823"/>
          <a:stretch/>
        </p:blipFill>
        <p:spPr>
          <a:xfrm>
            <a:off x="2385925" y="329713"/>
            <a:ext cx="4975651" cy="44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73"/>
          <p:cNvSpPr/>
          <p:nvPr/>
        </p:nvSpPr>
        <p:spPr>
          <a:xfrm>
            <a:off x="5143500" y="2397900"/>
            <a:ext cx="1834500" cy="1630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grupo (organização)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[porque | o que é] um grupo?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6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pt-BR"/>
              <a:t>uma forma de agrupar projetos sob um </a:t>
            </a:r>
            <a:r>
              <a:rPr i="1" lang="pt-BR"/>
              <a:t>namespace</a:t>
            </a:r>
            <a:endParaRPr i="1"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pt-BR"/>
              <a:t>projetos pertencem a uma “organização”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 inserindo no grupo </a:t>
            </a:r>
            <a:r>
              <a:rPr lang="pt-BR">
                <a:solidFill>
                  <a:srgbClr val="BF9000"/>
                </a:solidFill>
              </a:rPr>
              <a:t>aitproeg</a:t>
            </a:r>
            <a:endParaRPr>
              <a:solidFill>
                <a:srgbClr val="BF9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78"/>
          <p:cNvPicPr preferRelativeResize="0"/>
          <p:nvPr/>
        </p:nvPicPr>
        <p:blipFill rotWithShape="1">
          <a:blip r:embed="rId3">
            <a:alphaModFix/>
          </a:blip>
          <a:srcRect b="0" l="23338" r="22245" t="12823"/>
          <a:stretch/>
        </p:blipFill>
        <p:spPr>
          <a:xfrm>
            <a:off x="851250" y="329700"/>
            <a:ext cx="4975651" cy="44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78"/>
          <p:cNvSpPr txBox="1"/>
          <p:nvPr/>
        </p:nvSpPr>
        <p:spPr>
          <a:xfrm>
            <a:off x="6102650" y="2168850"/>
            <a:ext cx="2469900" cy="8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BF9000"/>
                </a:solidFill>
              </a:rPr>
              <a:t>crendenciais no trello</a:t>
            </a:r>
            <a:endParaRPr sz="2400">
              <a:solidFill>
                <a:srgbClr val="BF9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78" name="Google Shape;478;p78"/>
          <p:cNvSpPr/>
          <p:nvPr/>
        </p:nvSpPr>
        <p:spPr>
          <a:xfrm>
            <a:off x="3584875" y="1162975"/>
            <a:ext cx="1942200" cy="1005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79"/>
          <p:cNvPicPr preferRelativeResize="0"/>
          <p:nvPr/>
        </p:nvPicPr>
        <p:blipFill rotWithShape="1">
          <a:blip r:embed="rId3">
            <a:alphaModFix/>
          </a:blip>
          <a:srcRect b="0" l="0" r="0" t="13284"/>
          <a:stretch/>
        </p:blipFill>
        <p:spPr>
          <a:xfrm>
            <a:off x="0" y="341700"/>
            <a:ext cx="9144000" cy="44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79"/>
          <p:cNvSpPr/>
          <p:nvPr/>
        </p:nvSpPr>
        <p:spPr>
          <a:xfrm>
            <a:off x="59950" y="1174975"/>
            <a:ext cx="959100" cy="22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80"/>
          <p:cNvPicPr preferRelativeResize="0"/>
          <p:nvPr/>
        </p:nvPicPr>
        <p:blipFill rotWithShape="1">
          <a:blip r:embed="rId3">
            <a:alphaModFix/>
          </a:blip>
          <a:srcRect b="0" l="0" r="0" t="12823"/>
          <a:stretch/>
        </p:blipFill>
        <p:spPr>
          <a:xfrm>
            <a:off x="0" y="329713"/>
            <a:ext cx="9144000" cy="44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80"/>
          <p:cNvSpPr/>
          <p:nvPr/>
        </p:nvSpPr>
        <p:spPr>
          <a:xfrm>
            <a:off x="2110150" y="875225"/>
            <a:ext cx="1306800" cy="27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81"/>
          <p:cNvPicPr preferRelativeResize="0"/>
          <p:nvPr/>
        </p:nvPicPr>
        <p:blipFill rotWithShape="1">
          <a:blip r:embed="rId3">
            <a:alphaModFix/>
          </a:blip>
          <a:srcRect b="0" l="0" r="0" t="13284"/>
          <a:stretch/>
        </p:blipFill>
        <p:spPr>
          <a:xfrm>
            <a:off x="0" y="341700"/>
            <a:ext cx="9144000" cy="44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81"/>
          <p:cNvSpPr/>
          <p:nvPr/>
        </p:nvSpPr>
        <p:spPr>
          <a:xfrm>
            <a:off x="35975" y="1858375"/>
            <a:ext cx="1079100" cy="19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diabos é git?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82"/>
          <p:cNvPicPr preferRelativeResize="0"/>
          <p:nvPr/>
        </p:nvPicPr>
        <p:blipFill rotWithShape="1">
          <a:blip r:embed="rId3">
            <a:alphaModFix/>
          </a:blip>
          <a:srcRect b="0" l="0" r="0" t="12587"/>
          <a:stretch/>
        </p:blipFill>
        <p:spPr>
          <a:xfrm>
            <a:off x="0" y="323713"/>
            <a:ext cx="9144000" cy="44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82"/>
          <p:cNvSpPr/>
          <p:nvPr/>
        </p:nvSpPr>
        <p:spPr>
          <a:xfrm>
            <a:off x="2625700" y="1103038"/>
            <a:ext cx="2985300" cy="287700"/>
          </a:xfrm>
          <a:prstGeom prst="rect">
            <a:avLst/>
          </a:prstGeom>
          <a:noFill/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82"/>
          <p:cNvSpPr/>
          <p:nvPr/>
        </p:nvSpPr>
        <p:spPr>
          <a:xfrm>
            <a:off x="2505800" y="1474713"/>
            <a:ext cx="2110200" cy="227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82"/>
          <p:cNvSpPr/>
          <p:nvPr/>
        </p:nvSpPr>
        <p:spPr>
          <a:xfrm>
            <a:off x="2050225" y="1930300"/>
            <a:ext cx="935100" cy="287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só logar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84"/>
          <p:cNvPicPr preferRelativeResize="0"/>
          <p:nvPr/>
        </p:nvPicPr>
        <p:blipFill rotWithShape="1">
          <a:blip r:embed="rId3">
            <a:alphaModFix/>
          </a:blip>
          <a:srcRect b="0" l="0" r="0" t="12937"/>
          <a:stretch/>
        </p:blipFill>
        <p:spPr>
          <a:xfrm>
            <a:off x="0" y="332713"/>
            <a:ext cx="9144000" cy="4478074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84"/>
          <p:cNvSpPr/>
          <p:nvPr/>
        </p:nvSpPr>
        <p:spPr>
          <a:xfrm>
            <a:off x="2050200" y="1127025"/>
            <a:ext cx="1187100" cy="33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FF"/>
                </a:solidFill>
              </a:rPr>
              <a:t>http://10.1.11.5/gitlab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521" name="Google Shape;521;p85"/>
          <p:cNvPicPr preferRelativeResize="0"/>
          <p:nvPr/>
        </p:nvPicPr>
        <p:blipFill rotWithShape="1">
          <a:blip r:embed="rId3">
            <a:alphaModFix/>
          </a:blip>
          <a:srcRect b="0" l="0" r="0" t="12998"/>
          <a:stretch/>
        </p:blipFill>
        <p:spPr>
          <a:xfrm>
            <a:off x="523526" y="268192"/>
            <a:ext cx="8096952" cy="3962382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85"/>
          <p:cNvSpPr/>
          <p:nvPr/>
        </p:nvSpPr>
        <p:spPr>
          <a:xfrm>
            <a:off x="3452975" y="1486700"/>
            <a:ext cx="2229900" cy="32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86"/>
          <p:cNvPicPr preferRelativeResize="0"/>
          <p:nvPr/>
        </p:nvPicPr>
        <p:blipFill rotWithShape="1">
          <a:blip r:embed="rId3">
            <a:alphaModFix/>
          </a:blip>
          <a:srcRect b="0" l="0" r="25003" t="0"/>
          <a:stretch/>
        </p:blipFill>
        <p:spPr>
          <a:xfrm>
            <a:off x="2436225" y="1711025"/>
            <a:ext cx="4271551" cy="17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86"/>
          <p:cNvPicPr preferRelativeResize="0"/>
          <p:nvPr/>
        </p:nvPicPr>
        <p:blipFill rotWithShape="1">
          <a:blip r:embed="rId3">
            <a:alphaModFix/>
          </a:blip>
          <a:srcRect b="0" l="0" r="74299" t="0"/>
          <a:stretch/>
        </p:blipFill>
        <p:spPr>
          <a:xfrm>
            <a:off x="3840088" y="1711025"/>
            <a:ext cx="1463825" cy="172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7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começando com branches</a:t>
            </a:r>
            <a:endParaRPr/>
          </a:p>
        </p:txBody>
      </p:sp>
      <p:sp>
        <p:nvSpPr>
          <p:cNvPr id="534" name="Google Shape;534;p87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sabe a fase de tutorial? pois é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o que é uma branch?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9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um “ramo” paralelo do projeto.</a:t>
            </a:r>
            <a:endParaRPr/>
          </a:p>
        </p:txBody>
      </p:sp>
      <p:sp>
        <p:nvSpPr>
          <p:cNvPr id="545" name="Google Shape;545;p89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￼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90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usar as branchs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9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criando o troço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sistema de controle de versão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</a:rPr>
              <a:t>git</a:t>
            </a:r>
            <a:r>
              <a:rPr lang="pt-BR"/>
              <a:t> </a:t>
            </a:r>
            <a:r>
              <a:rPr lang="pt-BR">
                <a:solidFill>
                  <a:srgbClr val="00FF00"/>
                </a:solidFill>
              </a:rPr>
              <a:t>branch </a:t>
            </a:r>
            <a:r>
              <a:rPr lang="pt-BR">
                <a:solidFill>
                  <a:srgbClr val="F1C232"/>
                </a:solidFill>
              </a:rPr>
              <a:t>nomeDa_branch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mudando pra branch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</a:rPr>
              <a:t>git checkout</a:t>
            </a:r>
            <a:r>
              <a:rPr lang="pt-BR"/>
              <a:t> </a:t>
            </a:r>
            <a:r>
              <a:rPr lang="pt-BR">
                <a:solidFill>
                  <a:srgbClr val="F1C232"/>
                </a:solidFill>
              </a:rPr>
              <a:t>nomeDa_branch</a:t>
            </a:r>
            <a:endParaRPr>
              <a:solidFill>
                <a:srgbClr val="F1C232"/>
              </a:solidFill>
            </a:endParaRPr>
          </a:p>
        </p:txBody>
      </p:sp>
      <p:sp>
        <p:nvSpPr>
          <p:cNvPr id="571" name="Google Shape;571;p9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eclipse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96"/>
          <p:cNvPicPr preferRelativeResize="0"/>
          <p:nvPr/>
        </p:nvPicPr>
        <p:blipFill rotWithShape="1">
          <a:blip r:embed="rId3">
            <a:alphaModFix/>
          </a:blip>
          <a:srcRect b="0" l="0" r="36012" t="3006"/>
          <a:stretch/>
        </p:blipFill>
        <p:spPr>
          <a:xfrm>
            <a:off x="1646563" y="78563"/>
            <a:ext cx="5850875" cy="498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97"/>
          <p:cNvPicPr preferRelativeResize="0"/>
          <p:nvPr/>
        </p:nvPicPr>
        <p:blipFill rotWithShape="1">
          <a:blip r:embed="rId3">
            <a:alphaModFix/>
          </a:blip>
          <a:srcRect b="0" l="26357" r="26048" t="3006"/>
          <a:stretch/>
        </p:blipFill>
        <p:spPr>
          <a:xfrm>
            <a:off x="2395900" y="78563"/>
            <a:ext cx="4352175" cy="4986374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97"/>
          <p:cNvSpPr/>
          <p:nvPr/>
        </p:nvSpPr>
        <p:spPr>
          <a:xfrm>
            <a:off x="2853500" y="1726500"/>
            <a:ext cx="1594500" cy="239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97"/>
          <p:cNvSpPr/>
          <p:nvPr/>
        </p:nvSpPr>
        <p:spPr>
          <a:xfrm>
            <a:off x="2829525" y="1942300"/>
            <a:ext cx="1690500" cy="2397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97"/>
          <p:cNvSpPr/>
          <p:nvPr/>
        </p:nvSpPr>
        <p:spPr>
          <a:xfrm>
            <a:off x="2805550" y="2757575"/>
            <a:ext cx="1222800" cy="3477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98"/>
          <p:cNvPicPr preferRelativeResize="0"/>
          <p:nvPr/>
        </p:nvPicPr>
        <p:blipFill rotWithShape="1">
          <a:blip r:embed="rId3">
            <a:alphaModFix/>
          </a:blip>
          <a:srcRect b="0" l="0" r="68007" t="3707"/>
          <a:stretch/>
        </p:blipFill>
        <p:spPr>
          <a:xfrm>
            <a:off x="3109275" y="96538"/>
            <a:ext cx="2925450" cy="4950424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98"/>
          <p:cNvSpPr/>
          <p:nvPr/>
        </p:nvSpPr>
        <p:spPr>
          <a:xfrm>
            <a:off x="3069325" y="1162975"/>
            <a:ext cx="1163100" cy="3237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99"/>
          <p:cNvPicPr preferRelativeResize="0"/>
          <p:nvPr/>
        </p:nvPicPr>
        <p:blipFill rotWithShape="1">
          <a:blip r:embed="rId3">
            <a:alphaModFix/>
          </a:blip>
          <a:srcRect b="17824" l="25830" r="25524" t="3478"/>
          <a:stretch/>
        </p:blipFill>
        <p:spPr>
          <a:xfrm>
            <a:off x="2347938" y="548838"/>
            <a:ext cx="4448126" cy="404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100"/>
          <p:cNvPicPr preferRelativeResize="0"/>
          <p:nvPr/>
        </p:nvPicPr>
        <p:blipFill rotWithShape="1">
          <a:blip r:embed="rId3">
            <a:alphaModFix/>
          </a:blip>
          <a:srcRect b="20680" l="25089" r="23905" t="2896"/>
          <a:stretch/>
        </p:blipFill>
        <p:spPr>
          <a:xfrm>
            <a:off x="2240050" y="607287"/>
            <a:ext cx="4663900" cy="39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0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segue o fluxo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manter o histórico de mudanças em um projeto ao longo do tempo.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0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FEFEF"/>
                </a:solidFill>
              </a:rPr>
              <a:t>(</a:t>
            </a:r>
            <a:r>
              <a:rPr lang="pt-BR">
                <a:solidFill>
                  <a:srgbClr val="00FF00"/>
                </a:solidFill>
              </a:rPr>
              <a:t>git pull </a:t>
            </a:r>
            <a:r>
              <a:rPr lang="pt-BR">
                <a:solidFill>
                  <a:srgbClr val="FFFFFF"/>
                </a:solidFill>
              </a:rPr>
              <a:t>-&gt;</a:t>
            </a:r>
            <a:r>
              <a:rPr lang="pt-BR">
                <a:solidFill>
                  <a:srgbClr val="F3F3F3"/>
                </a:solidFill>
              </a:rPr>
              <a:t>)</a:t>
            </a:r>
            <a:r>
              <a:rPr lang="pt-BR">
                <a:solidFill>
                  <a:srgbClr val="000000"/>
                </a:solidFill>
              </a:rPr>
              <a:t> </a:t>
            </a:r>
            <a:r>
              <a:rPr lang="pt-BR">
                <a:solidFill>
                  <a:srgbClr val="00FF00"/>
                </a:solidFill>
              </a:rPr>
              <a:t>git commit</a:t>
            </a:r>
            <a:r>
              <a:rPr lang="pt-BR"/>
              <a:t> -&gt; </a:t>
            </a:r>
            <a:r>
              <a:rPr lang="pt-BR">
                <a:solidFill>
                  <a:srgbClr val="00FF00"/>
                </a:solidFill>
              </a:rPr>
              <a:t>git push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precisa mudar de branch pra algo?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0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</a:rPr>
              <a:t>git commit </a:t>
            </a:r>
            <a:r>
              <a:rPr lang="pt-BR">
                <a:solidFill>
                  <a:srgbClr val="F1C232"/>
                </a:solidFill>
              </a:rPr>
              <a:t>| |</a:t>
            </a:r>
            <a:r>
              <a:rPr lang="pt-BR"/>
              <a:t> </a:t>
            </a:r>
            <a:r>
              <a:rPr lang="pt-BR">
                <a:solidFill>
                  <a:srgbClr val="00FF00"/>
                </a:solidFill>
              </a:rPr>
              <a:t>stash</a:t>
            </a:r>
            <a:r>
              <a:rPr lang="pt-BR"/>
              <a:t> </a:t>
            </a:r>
            <a:r>
              <a:rPr lang="pt-BR">
                <a:solidFill>
                  <a:srgbClr val="B45F06"/>
                </a:solidFill>
              </a:rPr>
              <a:t>&amp;&amp;</a:t>
            </a:r>
            <a:r>
              <a:rPr lang="pt-BR"/>
              <a:t> </a:t>
            </a:r>
            <a:r>
              <a:rPr lang="pt-BR">
                <a:solidFill>
                  <a:srgbClr val="00FF00"/>
                </a:solidFill>
              </a:rPr>
              <a:t>git checkout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105"/>
          <p:cNvPicPr preferRelativeResize="0"/>
          <p:nvPr/>
        </p:nvPicPr>
        <p:blipFill rotWithShape="1">
          <a:blip r:embed="rId3">
            <a:alphaModFix/>
          </a:blip>
          <a:srcRect b="0" l="0" r="31398" t="3586"/>
          <a:stretch/>
        </p:blipFill>
        <p:spPr>
          <a:xfrm>
            <a:off x="1435650" y="93500"/>
            <a:ext cx="6272699" cy="495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cabou o trampo da feature, e ai?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7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juntando a branch de feature a master</a:t>
            </a:r>
            <a:endParaRPr/>
          </a:p>
        </p:txBody>
      </p:sp>
      <p:sp>
        <p:nvSpPr>
          <p:cNvPr id="641" name="Google Shape;641;p107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duas formas</a:t>
            </a:r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10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pelo eclipse / git puro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09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git </a:t>
            </a:r>
            <a:r>
              <a:rPr lang="pt-BR">
                <a:solidFill>
                  <a:srgbClr val="00FF00"/>
                </a:solidFill>
              </a:rPr>
              <a:t>merge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652" name="Google Shape;652;p109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“misturando” uma branch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110"/>
          <p:cNvPicPr preferRelativeResize="0"/>
          <p:nvPr/>
        </p:nvPicPr>
        <p:blipFill rotWithShape="1">
          <a:blip r:embed="rId3">
            <a:alphaModFix/>
          </a:blip>
          <a:srcRect b="0" l="0" r="31058" t="3185"/>
          <a:stretch/>
        </p:blipFill>
        <p:spPr>
          <a:xfrm>
            <a:off x="1420088" y="83075"/>
            <a:ext cx="6303824" cy="497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111"/>
          <p:cNvPicPr preferRelativeResize="0"/>
          <p:nvPr/>
        </p:nvPicPr>
        <p:blipFill rotWithShape="1">
          <a:blip r:embed="rId3">
            <a:alphaModFix/>
          </a:blip>
          <a:srcRect b="0" l="0" r="44441" t="3390"/>
          <a:stretch/>
        </p:blipFill>
        <p:spPr>
          <a:xfrm>
            <a:off x="0" y="88325"/>
            <a:ext cx="5080151" cy="49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111"/>
          <p:cNvPicPr preferRelativeResize="0"/>
          <p:nvPr/>
        </p:nvPicPr>
        <p:blipFill rotWithShape="1">
          <a:blip r:embed="rId4">
            <a:alphaModFix/>
          </a:blip>
          <a:srcRect b="0" l="28377" r="29007" t="3390"/>
          <a:stretch/>
        </p:blipFill>
        <p:spPr>
          <a:xfrm>
            <a:off x="5247200" y="88325"/>
            <a:ext cx="3896798" cy="49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